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anumSquare ExtraBold" panose="020B0600000101010101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Gmarket Sans Medium" panose="020B0600000101010101" charset="-127"/>
      <p:regular r:id="rId19"/>
    </p:embeddedFont>
    <p:embeddedFont>
      <p:font typeface="Gmarket Sans Light" panose="020B0600000101010101" charset="-127"/>
      <p:regular r:id="rId20"/>
    </p:embeddedFont>
    <p:embeddedFont>
      <p:font typeface="Gmarket Sans Bold" panose="020B0600000101010101" charset="-127"/>
      <p:bold r:id="rId21"/>
    </p:embeddedFont>
    <p:embeddedFont>
      <p:font typeface="HSGaeulsenggak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C34C8-600A-451C-A8A9-CA7E84BF2AB2}" type="datetimeFigureOut">
              <a:rPr lang="ko-KR" altLang="en-US" smtClean="0"/>
              <a:t>2024-09-13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EC4F6-7C34-4CA4-87B5-8C819E7A73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82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좌석 선택부터 결제까지 예약 자동화 서비스 머 </a:t>
            </a:r>
            <a:r>
              <a:rPr lang="ko-KR" altLang="en-US" dirty="0" err="1" smtClean="0"/>
              <a:t>물래</a:t>
            </a:r>
            <a:r>
              <a:rPr lang="en-US" altLang="ko-KR" dirty="0" smtClean="0"/>
              <a:t>?</a:t>
            </a:r>
            <a:r>
              <a:rPr lang="ko-KR" altLang="en-US" dirty="0" smtClean="0"/>
              <a:t>를 소개합니다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핀테크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b302 </a:t>
            </a:r>
            <a:r>
              <a:rPr lang="ko-KR" altLang="en-US" dirty="0" err="1" smtClean="0"/>
              <a:t>수룡팀</a:t>
            </a:r>
            <a:r>
              <a:rPr lang="ko-KR" altLang="en-US" dirty="0" smtClean="0"/>
              <a:t> 발표를 맡게 된 </a:t>
            </a:r>
            <a:r>
              <a:rPr lang="ko-KR" altLang="en-US" dirty="0" err="1" smtClean="0"/>
              <a:t>박소정입니다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7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기대효과입니다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손님은 각자 휴대폰으로 주문 현황을 실시간으로 공유할 수 있고 그에 따라 유연하게 메뉴 선택을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미리 예약을 하고 방문하기에 원하는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자리에서 바로 식사가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핸드폰으로 </a:t>
            </a:r>
            <a:r>
              <a:rPr lang="ko-KR" altLang="en-US" dirty="0" err="1" smtClean="0"/>
              <a:t>간편결제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정산이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사업자는 </a:t>
            </a:r>
            <a:r>
              <a:rPr lang="ko-KR" altLang="en-US" dirty="0" err="1" smtClean="0"/>
              <a:t>예약관리를</a:t>
            </a:r>
            <a:r>
              <a:rPr lang="ko-KR" altLang="en-US" dirty="0" smtClean="0"/>
              <a:t> 통해 예약 현황을 파악하고 예약에 대한 전반적인 내용을 확인하며 관리가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주문 프로세스 간소화로 인건비나 </a:t>
            </a:r>
            <a:r>
              <a:rPr lang="ko-KR" altLang="en-US" dirty="0" err="1" smtClean="0"/>
              <a:t>키오스크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대여비용을</a:t>
            </a:r>
            <a:r>
              <a:rPr lang="ko-KR" altLang="en-US" dirty="0" smtClean="0"/>
              <a:t> 절감할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서비스가 제공하는 통계자료로 좌석 및 메뉴를 효율적으로 운영할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05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기술 스택 및 팀원 소개입니다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저희의 </a:t>
            </a:r>
            <a:r>
              <a:rPr lang="ko-KR" altLang="en-US" dirty="0" err="1" smtClean="0"/>
              <a:t>아키텍쳐는</a:t>
            </a:r>
            <a:r>
              <a:rPr lang="ko-KR" altLang="en-US" dirty="0" smtClean="0"/>
              <a:t> 다음과 같고 인프라는 팀장인 </a:t>
            </a:r>
            <a:r>
              <a:rPr lang="ko-KR" altLang="en-US" dirty="0" err="1" smtClean="0"/>
              <a:t>장정현이</a:t>
            </a:r>
            <a:r>
              <a:rPr lang="ko-KR" altLang="en-US" dirty="0" smtClean="0"/>
              <a:t> 맡았고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백엔드는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백엔드리더인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곽예빈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이경곤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프론트엔드는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프론트엔드리더인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이수민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박소정입니다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533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56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이것으로</a:t>
            </a:r>
            <a:r>
              <a:rPr lang="ko-KR" altLang="en-US" baseline="0" dirty="0" smtClean="0"/>
              <a:t> 발표 마무리 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경청해주셔서</a:t>
            </a:r>
            <a:r>
              <a:rPr lang="ko-KR" altLang="en-US" baseline="0" dirty="0" smtClean="0"/>
              <a:t> 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65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dirty="0" err="1" smtClean="0"/>
              <a:t>기획배경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유사서비스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핵심기능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기대효과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기술스택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팀원소개의</a:t>
            </a:r>
            <a:r>
              <a:rPr lang="ko-KR" altLang="en-US" dirty="0" smtClean="0"/>
              <a:t> 순서로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19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기획배경입니다</a:t>
            </a:r>
            <a:r>
              <a:rPr lang="en-US" altLang="ko-KR" dirty="0" smtClean="0"/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😘</a:t>
            </a:r>
            <a:r>
              <a:rPr lang="ko-KR" altLang="en-US" dirty="0" smtClean="0"/>
              <a:t> 특별한 날에 </a:t>
            </a:r>
            <a:r>
              <a:rPr lang="ko-KR" altLang="en-US" dirty="0" err="1" smtClean="0"/>
              <a:t>예약방문을</a:t>
            </a:r>
            <a:r>
              <a:rPr lang="ko-KR" altLang="en-US" dirty="0" smtClean="0"/>
              <a:t> 했는데 원하지 않는 자리에 앉아 본 경험이 있나요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아니면 단체로 방문했을 때 테이블 간 </a:t>
            </a:r>
            <a:r>
              <a:rPr lang="ko-KR" altLang="en-US" dirty="0" err="1" smtClean="0"/>
              <a:t>주문현황을</a:t>
            </a:r>
            <a:r>
              <a:rPr lang="ko-KR" altLang="en-US" dirty="0" smtClean="0"/>
              <a:t> 보기 어려웠던 경험은 있을까요</a:t>
            </a:r>
            <a:r>
              <a:rPr lang="en-US" altLang="ko-KR" dirty="0" smtClean="0"/>
              <a:t>? 20</a:t>
            </a:r>
            <a:r>
              <a:rPr lang="ko-KR" altLang="en-US" dirty="0" smtClean="0"/>
              <a:t>대 회식과 맛집 탐방을 좋아하는 </a:t>
            </a:r>
            <a:r>
              <a:rPr lang="en-US" altLang="ko-KR" dirty="0" smtClean="0"/>
              <a:t>MZ</a:t>
            </a:r>
            <a:r>
              <a:rPr lang="ko-KR" altLang="en-US" dirty="0" smtClean="0"/>
              <a:t>세대 </a:t>
            </a:r>
            <a:r>
              <a:rPr lang="ko-KR" altLang="en-US" dirty="0" err="1" smtClean="0"/>
              <a:t>이수민씨는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반회식에서</a:t>
            </a:r>
            <a:r>
              <a:rPr lang="ko-KR" altLang="en-US" dirty="0" smtClean="0"/>
              <a:t> 옆 테이블 친구가 뭘 시켰는지 몰라서 </a:t>
            </a:r>
            <a:r>
              <a:rPr lang="ko-KR" altLang="en-US" dirty="0" err="1" smtClean="0"/>
              <a:t>원치않은</a:t>
            </a:r>
            <a:r>
              <a:rPr lang="ko-KR" altLang="en-US" dirty="0" smtClean="0"/>
              <a:t> 메뉴를 먹은 경험이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특별한 날 좌석까지 예약하고 단체로 방문할 때 주문내용을 공유하면 좋을 것 같다는 생각을 해봤습니다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</a:t>
            </a:r>
            <a:r>
              <a:rPr lang="ko-KR" altLang="en-US" dirty="0" err="1" smtClean="0"/>
              <a:t>이수민씨는</a:t>
            </a:r>
            <a:r>
              <a:rPr lang="ko-KR" altLang="en-US" dirty="0" smtClean="0"/>
              <a:t> 예약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주문과 관련된 서비스를 찾아봅니다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83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40</a:t>
            </a:r>
            <a:r>
              <a:rPr lang="ko-KR" altLang="en-US" dirty="0" smtClean="0"/>
              <a:t>대 </a:t>
            </a:r>
            <a:r>
              <a:rPr lang="ko-KR" altLang="en-US" dirty="0" err="1" smtClean="0"/>
              <a:t>이정현씨는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한밭대</a:t>
            </a:r>
            <a:r>
              <a:rPr lang="ko-KR" altLang="en-US" dirty="0" smtClean="0"/>
              <a:t> 근처에서 식당을 운영하고 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최저시급이</a:t>
            </a:r>
            <a:r>
              <a:rPr lang="ko-KR" altLang="en-US" dirty="0" smtClean="0"/>
              <a:t> 올라가며 인건비가 부담되는데요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피크타임에는 예약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결제를 수동으로 처리하기 힘들었던 </a:t>
            </a:r>
            <a:r>
              <a:rPr lang="ko-KR" altLang="en-US" dirty="0" err="1" smtClean="0"/>
              <a:t>이정현씨는</a:t>
            </a:r>
            <a:r>
              <a:rPr lang="ko-KR" altLang="en-US" dirty="0" smtClean="0"/>
              <a:t> 테이블마다 </a:t>
            </a:r>
            <a:r>
              <a:rPr lang="ko-KR" altLang="en-US" dirty="0" err="1" smtClean="0"/>
              <a:t>키오스크를</a:t>
            </a:r>
            <a:r>
              <a:rPr lang="ko-KR" altLang="en-US" dirty="0" smtClean="0"/>
              <a:t> 두었습니다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테이블 </a:t>
            </a:r>
            <a:r>
              <a:rPr lang="ko-KR" altLang="en-US" dirty="0" err="1" smtClean="0"/>
              <a:t>키오스크</a:t>
            </a:r>
            <a:r>
              <a:rPr lang="ko-KR" altLang="en-US" dirty="0" smtClean="0"/>
              <a:t> 관리비용이 부담스럽습니다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이정현씨는</a:t>
            </a:r>
            <a:r>
              <a:rPr lang="ko-KR" altLang="en-US" dirty="0" smtClean="0"/>
              <a:t> 좀 더 저렴하고 효율적으로 주문을 포함한 </a:t>
            </a:r>
            <a:r>
              <a:rPr lang="ko-KR" altLang="en-US" dirty="0" err="1" smtClean="0"/>
              <a:t>매장관리를</a:t>
            </a:r>
            <a:r>
              <a:rPr lang="ko-KR" altLang="en-US" dirty="0" smtClean="0"/>
              <a:t> 하는 방법이 없을까 찾아봅니다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6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1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기획했습니다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사장님은 예약과 매장을 관리할 수 있는 서비스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손님은 머물고 싶은 식당을 좌석선택부터 </a:t>
            </a:r>
            <a:r>
              <a:rPr lang="ko-KR" altLang="en-US" dirty="0" err="1" smtClean="0"/>
              <a:t>공동주문</a:t>
            </a:r>
            <a:r>
              <a:rPr lang="ko-KR" altLang="en-US" dirty="0" smtClean="0"/>
              <a:t> 간편 결제까지 예약 자동화 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 </a:t>
            </a:r>
            <a:r>
              <a:rPr lang="ko-KR" altLang="en-US" dirty="0" err="1" smtClean="0"/>
              <a:t>물래입니다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7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기획한 서비스와 유사한 서비스들을 분석해 봤습니다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네이버의 테이블 주문의 경우 테이블에 있는 </a:t>
            </a:r>
            <a:r>
              <a:rPr lang="ko-KR" altLang="en-US" dirty="0" err="1" smtClean="0"/>
              <a:t>큐알코드로</a:t>
            </a:r>
            <a:r>
              <a:rPr lang="ko-KR" altLang="en-US" dirty="0" smtClean="0"/>
              <a:t> 점원을 기다리지 않고 바로 주문을 할 수 있고 주문부터 결제까지 </a:t>
            </a:r>
            <a:r>
              <a:rPr lang="ko-KR" altLang="en-US" dirty="0" err="1" smtClean="0"/>
              <a:t>간편결제를</a:t>
            </a:r>
            <a:r>
              <a:rPr lang="ko-KR" altLang="en-US" dirty="0" smtClean="0"/>
              <a:t> 이용해서 쉽게 결제할 수 있다는 장점이 있는데요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테이블 주문에서는 실시간 메뉴 공유 기능은 없습니다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01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캐치테이블은 </a:t>
            </a:r>
            <a:r>
              <a:rPr lang="en-US" altLang="ko-KR" dirty="0" smtClean="0"/>
              <a:t>24</a:t>
            </a:r>
            <a:r>
              <a:rPr lang="ko-KR" altLang="en-US" dirty="0" smtClean="0"/>
              <a:t>시간 예약과 </a:t>
            </a:r>
            <a:r>
              <a:rPr lang="ko-KR" altLang="en-US" dirty="0" err="1" smtClean="0"/>
              <a:t>필터링을</a:t>
            </a:r>
            <a:r>
              <a:rPr lang="ko-KR" altLang="en-US" dirty="0" smtClean="0"/>
              <a:t> 통한 예약가능 매장을 조회할 수 있다는 장점이 있지만 원하는 좌석 지정은 되지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방문하고 싶은 날에 예약을 할 수 있는 앱들은 앞서 말한 것들 말고도 여러 개가 있지만 사장님을 위한 서비스는 같이 운영하고 있지 않는데요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51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지금부터 머 </a:t>
            </a:r>
            <a:r>
              <a:rPr lang="ko-KR" altLang="en-US" dirty="0" err="1" smtClean="0"/>
              <a:t>물래의</a:t>
            </a:r>
            <a:r>
              <a:rPr lang="ko-KR" altLang="en-US" dirty="0" smtClean="0"/>
              <a:t> 기능들을 소개하겠습니다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손님과 사업자 두 유저의 관점에서 준비해봤는데 손님 관점에서 먼저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첫번째로 링크를 통해 </a:t>
            </a:r>
            <a:r>
              <a:rPr lang="ko-KR" altLang="en-US" dirty="0" err="1" smtClean="0"/>
              <a:t>예약내역을</a:t>
            </a:r>
            <a:r>
              <a:rPr lang="ko-KR" altLang="en-US" dirty="0" smtClean="0"/>
              <a:t> 공유할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예약을 하면 링크가 제공되고 공유하여 링크를 받은 사람들 모두가 </a:t>
            </a:r>
            <a:r>
              <a:rPr lang="ko-KR" altLang="en-US" dirty="0" err="1" smtClean="0"/>
              <a:t>예약내역을</a:t>
            </a:r>
            <a:r>
              <a:rPr lang="ko-KR" altLang="en-US" dirty="0" smtClean="0"/>
              <a:t>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두번째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메뉴 선정 및 소통입니다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모임 구성원들은 </a:t>
            </a:r>
            <a:r>
              <a:rPr lang="ko-KR" altLang="en-US" dirty="0" err="1" smtClean="0"/>
              <a:t>채팅방을</a:t>
            </a:r>
            <a:r>
              <a:rPr lang="ko-KR" altLang="en-US" dirty="0" smtClean="0"/>
              <a:t> 이용할 수 있으며 거기서 실시간으로 소통을 하고 메뉴 선택 현황들을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세번째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무인예약</a:t>
            </a:r>
            <a:r>
              <a:rPr lang="ko-KR" altLang="en-US" dirty="0" smtClean="0"/>
              <a:t> 및 간편결제시스템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혼밥문화가</a:t>
            </a:r>
            <a:r>
              <a:rPr lang="ko-KR" altLang="en-US" dirty="0" smtClean="0"/>
              <a:t> 확산되면서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식당 직원과의 대화없이 주문부터 결제까지 할 수 있는 편리함을 제공합니다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네번째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현장 기반 매장 구조 파악입니다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사업자가 꾸민 매장 구조를 보고 예약 때 직접 매장 좌석을 선택해서 예약할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다음은 사업자 관점에서의 기능입니다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첫번째로 효율적으로 예약을 관리할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알림을 통해 전반적인 예약과 주문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결제현황을</a:t>
            </a:r>
            <a:r>
              <a:rPr lang="ko-KR" altLang="en-US" dirty="0" smtClean="0"/>
              <a:t> 파악할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매장 통계자료를 분석하여 향후 사업 전략을 수립할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EC4F6-7C34-4CA4-87B5-8C819E7A73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5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gif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20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0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5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1600000">
            <a:off x="3111500" y="1104900"/>
            <a:ext cx="12065000" cy="12509500"/>
          </a:xfrm>
          <a:prstGeom prst="rect">
            <a:avLst/>
          </a:prstGeom>
          <a:effectLst>
            <a:outerShdw blurRad="906460" dist="185656" dir="2700000">
              <a:srgbClr val="000000">
                <a:alpha val="4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440000">
            <a:off x="-76200" y="6070600"/>
            <a:ext cx="6438900" cy="6438900"/>
          </a:xfrm>
          <a:prstGeom prst="rect">
            <a:avLst/>
          </a:prstGeom>
          <a:effectLst>
            <a:outerShdw blurRad="257612" dist="98973" dir="2700000">
              <a:srgbClr val="000000">
                <a:alpha val="47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416300"/>
            <a:ext cx="21717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4076700"/>
            <a:ext cx="2171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100" y="34036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51400" y="3467100"/>
            <a:ext cx="228600" cy="36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800" y="4597400"/>
            <a:ext cx="5943600" cy="5943600"/>
          </a:xfrm>
          <a:prstGeom prst="rect">
            <a:avLst/>
          </a:prstGeom>
          <a:effectLst>
            <a:outerShdw blurRad="132177" dist="91524" dir="2700000">
              <a:srgbClr val="000000">
                <a:alpha val="14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4826000" y="3365500"/>
            <a:ext cx="9105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400" b="0" i="0" u="none" strike="noStrike" spc="-100">
                <a:solidFill>
                  <a:srgbClr val="F55A00"/>
                </a:solidFill>
                <a:ea typeface="Gmarket Sans Medium"/>
              </a:rPr>
              <a:t>좌석</a:t>
            </a:r>
            <a:r>
              <a:rPr lang="en-US" sz="3400" b="0" i="0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0" i="0" u="none" strike="noStrike" spc="-100">
                <a:solidFill>
                  <a:srgbClr val="F55A00"/>
                </a:solidFill>
                <a:ea typeface="Gmarket Sans Medium"/>
              </a:rPr>
              <a:t>선택부터</a:t>
            </a:r>
            <a:r>
              <a:rPr lang="en-US" sz="3400" b="0" i="0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0" i="0" u="none" strike="noStrike" spc="-100">
                <a:solidFill>
                  <a:srgbClr val="F55A00"/>
                </a:solidFill>
                <a:ea typeface="Gmarket Sans Medium"/>
              </a:rPr>
              <a:t>결제까지</a:t>
            </a:r>
            <a:r>
              <a:rPr lang="en-US" sz="3400" b="0" i="0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0" i="0" u="none" strike="noStrike" spc="-100">
                <a:solidFill>
                  <a:srgbClr val="F55A00"/>
                </a:solidFill>
                <a:ea typeface="Gmarket Sans Medium"/>
              </a:rPr>
              <a:t>예약</a:t>
            </a:r>
            <a:r>
              <a:rPr lang="en-US" sz="3400" b="0" i="0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0" i="0" u="none" strike="noStrike" spc="-100">
                <a:solidFill>
                  <a:srgbClr val="F55A00"/>
                </a:solidFill>
                <a:ea typeface="Gmarket Sans Medium"/>
              </a:rPr>
              <a:t>자동화</a:t>
            </a:r>
            <a:r>
              <a:rPr lang="en-US" sz="3400" b="0" i="0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0" i="0" u="none" strike="noStrike" spc="-100">
                <a:solidFill>
                  <a:srgbClr val="F55A00"/>
                </a:solidFill>
                <a:ea typeface="Gmarket Sans Medium"/>
              </a:rPr>
              <a:t>서비스</a:t>
            </a:r>
            <a:r>
              <a:rPr lang="en-US" sz="3400" b="0" i="0" u="none" strike="noStrike" spc="-100">
                <a:solidFill>
                  <a:srgbClr val="F55A00"/>
                </a:solidFill>
                <a:latin typeface="Gmarket Sans Medium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35700" y="8915400"/>
            <a:ext cx="628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930"/>
              </a:lnSpc>
            </a:pP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핀테크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B302 l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수룡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(</a:t>
            </a:r>
            <a:r>
              <a:rPr lang="ja-JP" sz="1800" b="0" i="0" u="none" strike="noStrike">
                <a:solidFill>
                  <a:srgbClr val="9E9E9E"/>
                </a:solidFill>
                <a:ea typeface="Gmarket Sans Medium"/>
              </a:rPr>
              <a:t>水龍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)</a:t>
            </a:r>
          </a:p>
          <a:p>
            <a:pPr lvl="0" algn="ctr">
              <a:lnSpc>
                <a:spcPct val="141930"/>
              </a:lnSpc>
            </a:pP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장정현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곽예빈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박소정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이경곤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이수민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이정현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43400" y="4473575"/>
            <a:ext cx="9982200" cy="33718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6000" b="0" i="0" u="none" strike="noStrike" dirty="0">
                <a:solidFill>
                  <a:srgbClr val="595959"/>
                </a:solidFill>
                <a:latin typeface="Gmarket Sans Bold"/>
              </a:rPr>
              <a:t>                                </a:t>
            </a:r>
            <a:r>
              <a:rPr lang="ko-KR" sz="6000" b="0" i="0" u="none" strike="noStrike" dirty="0">
                <a:solidFill>
                  <a:srgbClr val="595959"/>
                </a:solidFill>
                <a:ea typeface="Gmarket Sans Bold"/>
              </a:rPr>
              <a:t>를</a:t>
            </a:r>
            <a:r>
              <a:rPr lang="en-US" sz="6000" b="0" i="0" u="none" strike="noStrike" dirty="0">
                <a:solidFill>
                  <a:srgbClr val="595959"/>
                </a:solidFill>
                <a:latin typeface="Gmarket Sans Bold"/>
              </a:rPr>
              <a:t> </a:t>
            </a:r>
            <a:r>
              <a:rPr lang="en-US" sz="1000" dirty="0" smtClean="0">
                <a:solidFill>
                  <a:srgbClr val="595959"/>
                </a:solidFill>
                <a:latin typeface="Gmarket Sans Bold"/>
              </a:rPr>
              <a:t> </a:t>
            </a:r>
          </a:p>
          <a:p>
            <a:pPr lvl="0" algn="ctr">
              <a:lnSpc>
                <a:spcPct val="92130"/>
              </a:lnSpc>
            </a:pPr>
            <a:endParaRPr lang="en-US" sz="3600" b="0" i="0" u="none" strike="noStrike" dirty="0">
              <a:solidFill>
                <a:srgbClr val="595959"/>
              </a:solidFill>
              <a:latin typeface="Gmarket Sans Bold"/>
            </a:endParaRPr>
          </a:p>
          <a:p>
            <a:pPr lvl="0" algn="ctr">
              <a:lnSpc>
                <a:spcPct val="92130"/>
              </a:lnSpc>
            </a:pPr>
            <a:r>
              <a:rPr lang="ko-KR" sz="6000" b="0" i="0" u="none" strike="noStrike" dirty="0">
                <a:solidFill>
                  <a:srgbClr val="595959"/>
                </a:solidFill>
                <a:ea typeface="Gmarket Sans Bold"/>
              </a:rPr>
              <a:t>소개합니다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62600" y="4203700"/>
            <a:ext cx="71755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12000" b="0" i="0" u="none" strike="noStrike" dirty="0">
                <a:solidFill>
                  <a:srgbClr val="FF6528"/>
                </a:solidFill>
                <a:ea typeface="Gmarket Sans Bold"/>
              </a:rPr>
              <a:t>머</a:t>
            </a:r>
            <a:r>
              <a:rPr lang="en-US" sz="12000" b="0" i="0" u="none" strike="noStrike" dirty="0">
                <a:solidFill>
                  <a:srgbClr val="FF6528"/>
                </a:solidFill>
                <a:latin typeface="Gmarket Sans Bold"/>
              </a:rPr>
              <a:t> </a:t>
            </a:r>
            <a:r>
              <a:rPr lang="ko-KR" sz="12000" b="0" i="0" u="none" strike="noStrike" dirty="0" err="1">
                <a:solidFill>
                  <a:srgbClr val="FF6528"/>
                </a:solidFill>
                <a:ea typeface="Gmarket Sans Bold"/>
              </a:rPr>
              <a:t>물래</a:t>
            </a:r>
            <a:r>
              <a:rPr lang="en-US" sz="12000" b="0" i="0" u="none" strike="noStrike" dirty="0">
                <a:solidFill>
                  <a:srgbClr val="FF6528"/>
                </a:solidFill>
                <a:latin typeface="Gmarket Sans Bold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8255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1409700"/>
            <a:ext cx="16941800" cy="8483600"/>
          </a:xfrm>
          <a:prstGeom prst="rect">
            <a:avLst/>
          </a:prstGeom>
          <a:effectLst>
            <a:outerShdw blurRad="895496" dist="130482" dir="2220000">
              <a:srgbClr val="787878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5257800"/>
            <a:ext cx="4254500" cy="1917700"/>
          </a:xfrm>
          <a:prstGeom prst="rect">
            <a:avLst/>
          </a:prstGeom>
          <a:effectLst>
            <a:outerShdw blurRad="45724" dist="29484" dir="2220000">
              <a:srgbClr val="787878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100" y="5257800"/>
            <a:ext cx="4254500" cy="1917700"/>
          </a:xfrm>
          <a:prstGeom prst="rect">
            <a:avLst/>
          </a:prstGeom>
          <a:effectLst>
            <a:outerShdw blurRad="45724" dist="29484" dir="2220000">
              <a:srgbClr val="787878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200" y="5105400"/>
            <a:ext cx="927100" cy="92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2100" y="5003800"/>
            <a:ext cx="10922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3162300"/>
            <a:ext cx="4254500" cy="1917700"/>
          </a:xfrm>
          <a:prstGeom prst="rect">
            <a:avLst/>
          </a:prstGeom>
          <a:effectLst>
            <a:outerShdw blurRad="45724" dist="29484" dir="2220000">
              <a:srgbClr val="787878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3162300"/>
            <a:ext cx="4254500" cy="1917700"/>
          </a:xfrm>
          <a:prstGeom prst="rect">
            <a:avLst/>
          </a:prstGeom>
          <a:effectLst>
            <a:outerShdw blurRad="45724" dist="29484" dir="2220000">
              <a:srgbClr val="787878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200" y="3009900"/>
            <a:ext cx="927100" cy="92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00200" y="2921000"/>
            <a:ext cx="1066800" cy="106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2200" y="2692400"/>
            <a:ext cx="15621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7378700"/>
            <a:ext cx="4254500" cy="1917700"/>
          </a:xfrm>
          <a:prstGeom prst="rect">
            <a:avLst/>
          </a:prstGeom>
          <a:effectLst>
            <a:outerShdw blurRad="45724" dist="29484" dir="2220000">
              <a:srgbClr val="787878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7378700"/>
            <a:ext cx="4254500" cy="1917700"/>
          </a:xfrm>
          <a:prstGeom prst="rect">
            <a:avLst/>
          </a:prstGeom>
          <a:effectLst>
            <a:outerShdw blurRad="45724" dist="29484" dir="2220000">
              <a:srgbClr val="787878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00200" y="7378700"/>
            <a:ext cx="9017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7700" y="7239000"/>
            <a:ext cx="977900" cy="977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57900" y="3124200"/>
            <a:ext cx="6172200" cy="617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80700" y="5562600"/>
            <a:ext cx="1041400" cy="990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39900" y="5829300"/>
            <a:ext cx="3187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F55A00"/>
                </a:solidFill>
                <a:ea typeface="Gmarket Sans Bold"/>
              </a:rPr>
              <a:t>고객</a:t>
            </a:r>
            <a:r>
              <a:rPr lang="en-US" sz="26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2600" b="0" i="0" u="none" strike="noStrike">
                <a:solidFill>
                  <a:srgbClr val="F55A00"/>
                </a:solidFill>
                <a:ea typeface="Gmarket Sans Bold"/>
              </a:rPr>
              <a:t>경험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Gmarket Sans Bold"/>
              </a:rPr>
              <a:t>향상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52600" y="6400800"/>
            <a:ext cx="3848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맞춤형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예약을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통해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원하는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시간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,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자리에서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 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바로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식사가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가능합니다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효율적인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프로세스로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사업자의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수고는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줄이고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고객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경험은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향상됩니다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9900" y="5524500"/>
            <a:ext cx="317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BCBCBC"/>
                </a:solidFill>
                <a:latin typeface="Gmarket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19100" y="5829300"/>
            <a:ext cx="1752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F55A00"/>
                </a:solidFill>
                <a:ea typeface="Gmarket Sans Bold"/>
              </a:rPr>
              <a:t>비용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Gmarket Sans Bold"/>
              </a:rPr>
              <a:t>절감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31800" y="6413500"/>
            <a:ext cx="3517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주문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프로세스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간소화를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통해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인건비와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키오스크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대여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비용을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절약합니다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.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19100" y="5524500"/>
            <a:ext cx="660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BCBCBC"/>
                </a:solidFill>
                <a:latin typeface="Gmarket Sans 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086100" y="3746500"/>
            <a:ext cx="309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F55A00"/>
                </a:solidFill>
                <a:ea typeface="Gmarket Sans Bold"/>
              </a:rPr>
              <a:t>사용자</a:t>
            </a:r>
            <a:r>
              <a:rPr lang="en-US" sz="26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2600" b="0" i="0" u="none" strike="noStrike">
                <a:solidFill>
                  <a:srgbClr val="F55A00"/>
                </a:solidFill>
                <a:ea typeface="Gmarket Sans Bold"/>
              </a:rPr>
              <a:t>편의성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Bold"/>
              </a:rPr>
              <a:t> </a:t>
            </a:r>
            <a:r>
              <a:rPr lang="ko-KR" sz="2600" b="0" i="0" u="none" strike="noStrike">
                <a:solidFill>
                  <a:srgbClr val="595959"/>
                </a:solidFill>
                <a:ea typeface="Gmarket Sans Bold"/>
              </a:rPr>
              <a:t>개선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98800" y="4318000"/>
            <a:ext cx="3517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곳에서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실시간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주문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현황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공유와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채팅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서비스를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제공하여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 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사용자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편의성을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개선하고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,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예약자의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부담을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줄여줍니다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86100" y="3429000"/>
            <a:ext cx="1193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BCBCBC"/>
                </a:solidFill>
                <a:latin typeface="Gmarket Sans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34800" y="3733800"/>
            <a:ext cx="317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F55A00"/>
                </a:solidFill>
                <a:ea typeface="Gmarket Sans Bold"/>
              </a:rPr>
              <a:t>효율적인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Bold"/>
              </a:rPr>
              <a:t> </a:t>
            </a:r>
            <a:r>
              <a:rPr lang="ko-KR" sz="2600" b="0" i="0" u="none" strike="noStrike">
                <a:solidFill>
                  <a:srgbClr val="595959"/>
                </a:solidFill>
                <a:ea typeface="Gmarket Sans Bold"/>
              </a:rPr>
              <a:t>매장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Gmarket Sans Bold"/>
              </a:rPr>
              <a:t>운영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47500" y="4318000"/>
            <a:ext cx="2921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매장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현황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파악과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예약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관리를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곳에서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제공하여</a:t>
            </a:r>
          </a:p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효율적인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매장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운영이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가능합니다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34800" y="3429000"/>
            <a:ext cx="533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BCBCBC"/>
                </a:solidFill>
                <a:latin typeface="Gmarket Sans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86100" y="7962900"/>
            <a:ext cx="1917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F55A00"/>
                </a:solidFill>
                <a:ea typeface="Gmarket Sans Bold"/>
              </a:rPr>
              <a:t>시간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Bold"/>
              </a:rPr>
              <a:t> </a:t>
            </a:r>
            <a:r>
              <a:rPr lang="ko-KR" sz="2600" b="0" i="0" u="none" strike="noStrike">
                <a:solidFill>
                  <a:srgbClr val="595959"/>
                </a:solidFill>
                <a:ea typeface="Gmarket Sans Bold"/>
              </a:rPr>
              <a:t>절약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98800" y="8534400"/>
            <a:ext cx="3517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핸드폰으로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간편한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결제와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퇴실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,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정산이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가능합니다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사업자와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고객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모두의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시간을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절약해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줍니다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086100" y="7645400"/>
            <a:ext cx="469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BCBCBC"/>
                </a:solidFill>
                <a:latin typeface="Gmarket Sans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34800" y="7950200"/>
            <a:ext cx="1752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F55A00"/>
                </a:solidFill>
                <a:ea typeface="Gmarket Sans Bold"/>
              </a:rPr>
              <a:t>운영</a:t>
            </a:r>
            <a:r>
              <a:rPr lang="en-US" sz="26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Gmarket Sans Bold"/>
              </a:rPr>
              <a:t>최적화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47500" y="8534400"/>
            <a:ext cx="3517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매장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맞춤형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통계를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제공하여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좌석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및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메뉴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최적화를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통한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운영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개선이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0" i="0" u="none" strike="noStrike">
                <a:solidFill>
                  <a:srgbClr val="787878"/>
                </a:solidFill>
                <a:ea typeface="Gmarket Sans Light"/>
              </a:rPr>
              <a:t>가능합니다</a:t>
            </a:r>
            <a:r>
              <a:rPr lang="en-US" sz="1100" b="0" i="0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34800" y="7645400"/>
            <a:ext cx="584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BCBCBC"/>
                </a:solidFill>
                <a:latin typeface="Gmarket Sans Bold"/>
              </a:rPr>
              <a:t>06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648700" y="10541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57400" y="1739900"/>
            <a:ext cx="141732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000" b="0" i="0" u="none" strike="noStrike" spc="-300">
                <a:solidFill>
                  <a:srgbClr val="F55A00"/>
                </a:solidFill>
                <a:ea typeface="Gmarket Sans Bold"/>
              </a:rPr>
              <a:t>서비스</a:t>
            </a:r>
            <a:r>
              <a:rPr lang="en-US" sz="6000" b="0" i="0" u="none" strike="noStrike" spc="-300">
                <a:solidFill>
                  <a:srgbClr val="F55A00"/>
                </a:solidFill>
                <a:latin typeface="Gmarket Sans Bold"/>
              </a:rPr>
              <a:t> </a:t>
            </a:r>
            <a:r>
              <a:rPr lang="ko-KR" sz="6000" b="0" i="0" u="none" strike="noStrike" spc="-300">
                <a:solidFill>
                  <a:srgbClr val="595959"/>
                </a:solidFill>
                <a:ea typeface="Gmarket Sans Bold"/>
              </a:rPr>
              <a:t>기대효과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163800" y="393700"/>
            <a:ext cx="251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0" i="0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49300" y="698500"/>
            <a:ext cx="5486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기대효과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371600"/>
            <a:ext cx="15811500" cy="8572500"/>
          </a:xfrm>
          <a:prstGeom prst="rect">
            <a:avLst/>
          </a:prstGeom>
          <a:effectLst>
            <a:outerShdw blurRad="916166" dist="131979" dir="2220000">
              <a:srgbClr val="787878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3581400"/>
            <a:ext cx="10515600" cy="596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63800" y="393700"/>
            <a:ext cx="251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0" i="0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698500"/>
            <a:ext cx="3581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기술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스택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및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48700" y="10287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09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5219700"/>
            <a:ext cx="14351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200" y="5664200"/>
            <a:ext cx="14351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0" y="7010400"/>
            <a:ext cx="14351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49600" y="5219700"/>
            <a:ext cx="1435100" cy="143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7400" y="8128000"/>
            <a:ext cx="1435100" cy="143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1200" y="4013200"/>
            <a:ext cx="1435100" cy="143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08300" y="5689600"/>
            <a:ext cx="495300" cy="431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73500" y="2019300"/>
            <a:ext cx="107442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기술</a:t>
            </a: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스택</a:t>
            </a: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및</a:t>
            </a: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팀원</a:t>
            </a: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1600000">
            <a:off x="3124200" y="1054100"/>
            <a:ext cx="12065000" cy="12509500"/>
          </a:xfrm>
          <a:prstGeom prst="rect">
            <a:avLst/>
          </a:prstGeom>
          <a:effectLst>
            <a:outerShdw blurRad="906460" dist="185656" dir="2700000">
              <a:srgbClr val="000000">
                <a:alpha val="4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440000">
            <a:off x="-546100" y="6108700"/>
            <a:ext cx="6438900" cy="6438900"/>
          </a:xfrm>
          <a:prstGeom prst="rect">
            <a:avLst/>
          </a:prstGeom>
          <a:effectLst>
            <a:outerShdw blurRad="257612" dist="98973" dir="2700000">
              <a:srgbClr val="000000">
                <a:alpha val="47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416300"/>
            <a:ext cx="21717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4076700"/>
            <a:ext cx="2171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100" y="3263900"/>
            <a:ext cx="3378200" cy="337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40000">
            <a:off x="7416800" y="5600700"/>
            <a:ext cx="495300" cy="1003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78300" y="6807200"/>
            <a:ext cx="99441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9500" b="0" i="0" u="none" strike="noStrike" spc="-600">
                <a:solidFill>
                  <a:srgbClr val="F55A00"/>
                </a:solidFill>
                <a:latin typeface="Gmarket Sans Bold"/>
              </a:rPr>
              <a:t>Q&amp;A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180000">
            <a:off x="8509000" y="3429000"/>
            <a:ext cx="4216400" cy="1854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5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1600000">
            <a:off x="3124200" y="1054100"/>
            <a:ext cx="12065000" cy="12509500"/>
          </a:xfrm>
          <a:prstGeom prst="rect">
            <a:avLst/>
          </a:prstGeom>
          <a:effectLst>
            <a:outerShdw blurRad="906460" dist="185656" dir="2700000">
              <a:srgbClr val="000000">
                <a:alpha val="4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440000">
            <a:off x="-546100" y="6108700"/>
            <a:ext cx="6438900" cy="6438900"/>
          </a:xfrm>
          <a:prstGeom prst="rect">
            <a:avLst/>
          </a:prstGeom>
          <a:effectLst>
            <a:outerShdw blurRad="257612" dist="98973" dir="2700000">
              <a:srgbClr val="000000">
                <a:alpha val="47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416300"/>
            <a:ext cx="21717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4076700"/>
            <a:ext cx="2171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100" y="3263900"/>
            <a:ext cx="3378200" cy="337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40000">
            <a:off x="7416800" y="5600700"/>
            <a:ext cx="495300" cy="1003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78300" y="6553200"/>
            <a:ext cx="99441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9500" b="0" i="0" u="none" strike="noStrike" spc="-600">
                <a:solidFill>
                  <a:srgbClr val="F55A00"/>
                </a:solidFill>
                <a:latin typeface="Gmarket Sans Bold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400" y="8102600"/>
            <a:ext cx="3759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4000" b="0" i="0" u="none" strike="noStrike">
                <a:solidFill>
                  <a:srgbClr val="595959"/>
                </a:solidFill>
                <a:ea typeface="Gmarket Sans Light"/>
              </a:rPr>
              <a:t>감사합니다</a:t>
            </a:r>
            <a:r>
              <a:rPr lang="en-US" sz="4000" b="0" i="0" u="none" strike="noStrike">
                <a:solidFill>
                  <a:srgbClr val="595959"/>
                </a:solidFill>
                <a:latin typeface="Gmarket Sans Light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180000">
            <a:off x="8509000" y="3429000"/>
            <a:ext cx="4216400" cy="185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35700" y="8915400"/>
            <a:ext cx="628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930"/>
              </a:lnSpc>
            </a:pP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핀테크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B302 l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수룡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(</a:t>
            </a:r>
            <a:r>
              <a:rPr lang="ja-JP" sz="1800" b="0" i="0" u="none" strike="noStrike">
                <a:solidFill>
                  <a:srgbClr val="9E9E9E"/>
                </a:solidFill>
                <a:ea typeface="Gmarket Sans Medium"/>
              </a:rPr>
              <a:t>水龍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)</a:t>
            </a:r>
          </a:p>
          <a:p>
            <a:pPr lvl="0" algn="ctr">
              <a:lnSpc>
                <a:spcPct val="141930"/>
              </a:lnSpc>
            </a:pP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장정현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곽예빈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박소정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이경곤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이수민</a:t>
            </a:r>
            <a:r>
              <a:rPr lang="en-US" sz="1800" b="0" i="0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0" i="0" u="none" strike="noStrike">
                <a:solidFill>
                  <a:srgbClr val="9E9E9E"/>
                </a:solidFill>
                <a:ea typeface="Gmarket Sans Medium"/>
              </a:rPr>
              <a:t>이정현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5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1498600"/>
            <a:ext cx="14833600" cy="8242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56500" y="406400"/>
            <a:ext cx="3048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930"/>
              </a:lnSpc>
            </a:pPr>
            <a:r>
              <a:rPr lang="ko-KR" sz="5000" b="0" i="0" u="none" strike="noStrike">
                <a:solidFill>
                  <a:srgbClr val="FFFFFF"/>
                </a:solidFill>
                <a:ea typeface="Gmarket Sans Bold"/>
              </a:rPr>
              <a:t>머</a:t>
            </a:r>
            <a:r>
              <a:rPr lang="en-US" sz="50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Gmarket Sans Bold"/>
              </a:rPr>
              <a:t>물래</a:t>
            </a:r>
            <a:r>
              <a:rPr lang="en-US" sz="5000" b="0" i="0" u="none" strike="noStrike">
                <a:solidFill>
                  <a:srgbClr val="FFFFFF"/>
                </a:solidFill>
                <a:latin typeface="Gmarket Sans Bold"/>
              </a:rPr>
              <a:t>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08100" y="1066800"/>
            <a:ext cx="2387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0804"/>
              </a:lnSpc>
            </a:pPr>
            <a:r>
              <a:rPr lang="ko-KR" sz="1700" b="0" i="0" u="none" strike="noStrike" spc="-100">
                <a:solidFill>
                  <a:srgbClr val="FFFFFF"/>
                </a:solidFill>
                <a:ea typeface="Gmarket Sans Bold"/>
              </a:rPr>
              <a:t>핀테크</a:t>
            </a:r>
            <a:r>
              <a:rPr lang="en-US" sz="1700" b="0" i="0" u="none" strike="noStrike" spc="-100">
                <a:solidFill>
                  <a:srgbClr val="FFFFFF"/>
                </a:solidFill>
                <a:latin typeface="Gmarket Sans Bold"/>
              </a:rPr>
              <a:t> B302 l </a:t>
            </a:r>
            <a:r>
              <a:rPr lang="ko-KR" sz="1700" b="0" i="0" u="none" strike="noStrike" spc="-100">
                <a:solidFill>
                  <a:srgbClr val="FFFFFF"/>
                </a:solidFill>
                <a:ea typeface="Gmarket Sans Bold"/>
              </a:rPr>
              <a:t>수룡</a:t>
            </a:r>
            <a:r>
              <a:rPr lang="en-US" sz="1700" b="0" i="0" u="none" strike="noStrike" spc="-100">
                <a:solidFill>
                  <a:srgbClr val="FFFFFF"/>
                </a:solidFill>
                <a:latin typeface="Gmarket Sans Bold"/>
              </a:rPr>
              <a:t>(</a:t>
            </a:r>
            <a:r>
              <a:rPr lang="ja-JP" sz="1700" b="0" i="0" u="none" strike="noStrike" spc="-100">
                <a:solidFill>
                  <a:srgbClr val="FFFFFF"/>
                </a:solidFill>
                <a:ea typeface="Gmarket Sans Bold"/>
              </a:rPr>
              <a:t>水龍</a:t>
            </a:r>
            <a:r>
              <a:rPr lang="en-US" sz="1700" b="0" i="0" u="none" strike="noStrike" spc="-100">
                <a:solidFill>
                  <a:srgbClr val="FFFFFF"/>
                </a:solidFill>
                <a:latin typeface="Gmarket Sans Bold"/>
              </a:rPr>
              <a:t>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2374900"/>
            <a:ext cx="1536700" cy="1473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92800" y="3987800"/>
            <a:ext cx="64897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ko-KR" sz="4800" b="0" i="0" u="none" strike="noStrike" spc="-2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4152900" y="5702300"/>
            <a:ext cx="73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en-US" sz="3000" b="1" i="0" u="none" strike="noStrike" spc="-200">
                <a:solidFill>
                  <a:srgbClr val="FF7062"/>
                </a:solidFill>
                <a:latin typeface="NanumSquare ExtraBold"/>
              </a:rPr>
              <a:t>#1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97300" y="6159500"/>
            <a:ext cx="168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기획배경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39200" y="5702300"/>
            <a:ext cx="546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en-US" sz="3000" b="1" i="0" u="none" strike="noStrike" spc="-200">
                <a:solidFill>
                  <a:srgbClr val="FF7062"/>
                </a:solidFill>
                <a:latin typeface="NanumSquare ExtraBold"/>
              </a:rPr>
              <a:t>#2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74000" y="6184900"/>
            <a:ext cx="280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유사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47700" y="5702300"/>
            <a:ext cx="60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en-US" sz="3000" b="1" i="0" u="none" strike="noStrike" spc="-200">
                <a:solidFill>
                  <a:srgbClr val="FF7062"/>
                </a:solidFill>
                <a:latin typeface="NanumSquare ExtraBold"/>
              </a:rPr>
              <a:t>#3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85700" y="6172200"/>
            <a:ext cx="212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4152900" y="7835900"/>
            <a:ext cx="73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en-US" sz="3000" b="1" i="0" u="none" strike="noStrike" spc="-200">
                <a:solidFill>
                  <a:srgbClr val="FF7062"/>
                </a:solidFill>
                <a:latin typeface="NanumSquare ExtraBold"/>
              </a:rPr>
              <a:t>#4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46500" y="8229600"/>
            <a:ext cx="1612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9200" y="7835900"/>
            <a:ext cx="60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en-US" sz="3000" b="1" i="0" u="none" strike="noStrike" spc="-200">
                <a:solidFill>
                  <a:srgbClr val="FF7062"/>
                </a:solidFill>
                <a:latin typeface="NanumSquare ExtraBold"/>
              </a:rPr>
              <a:t>#5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82000" y="8229600"/>
            <a:ext cx="1600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기대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효과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3347700" y="7835900"/>
            <a:ext cx="59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en-US" sz="3000" b="1" i="0" u="none" strike="noStrike" spc="-200">
                <a:solidFill>
                  <a:srgbClr val="FF7062"/>
                </a:solidFill>
                <a:latin typeface="NanumSquare ExtraBold"/>
              </a:rPr>
              <a:t>#6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76100" y="8242300"/>
            <a:ext cx="3848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기술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스택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3000" b="1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1" i="0" u="none" strike="noStrike" spc="-2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1371600"/>
            <a:ext cx="15811500" cy="8407400"/>
          </a:xfrm>
          <a:prstGeom prst="rect">
            <a:avLst/>
          </a:prstGeom>
          <a:effectLst>
            <a:outerShdw blurRad="880733" dist="129402" dir="2220000">
              <a:srgbClr val="787878">
                <a:alpha val="5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63800" y="393700"/>
            <a:ext cx="251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0" i="0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698500"/>
            <a:ext cx="234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 spc="-100">
                <a:solidFill>
                  <a:srgbClr val="595959"/>
                </a:solidFill>
                <a:ea typeface="Gmarket Sans Medium"/>
              </a:rPr>
              <a:t>기획</a:t>
            </a:r>
            <a:r>
              <a:rPr lang="en-US" sz="2600" b="1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1" i="0" u="none" strike="noStrike" spc="-100">
                <a:solidFill>
                  <a:srgbClr val="595959"/>
                </a:solidFill>
                <a:ea typeface="Gmarket Sans Medium"/>
              </a:rPr>
              <a:t>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6600" y="2070100"/>
            <a:ext cx="117348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기획배경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53500" y="1028700"/>
            <a:ext cx="381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4864100"/>
            <a:ext cx="4445000" cy="4305300"/>
          </a:xfrm>
          <a:prstGeom prst="rect">
            <a:avLst/>
          </a:prstGeom>
          <a:effectLst>
            <a:outerShdw blurRad="184296" dist="66181" dir="2220000">
              <a:srgbClr val="787878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7569200" y="5257800"/>
            <a:ext cx="313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55A00"/>
                </a:solidFill>
                <a:latin typeface="Gmarket Sans Bold"/>
              </a:rPr>
              <a:t>20</a:t>
            </a:r>
            <a:r>
              <a:rPr lang="ko-KR" sz="4000" b="0" i="0" u="none" strike="noStrike">
                <a:solidFill>
                  <a:srgbClr val="F55A00"/>
                </a:solidFill>
                <a:ea typeface="Gmarket Sans Bold"/>
              </a:rPr>
              <a:t>대</a:t>
            </a:r>
            <a:r>
              <a:rPr lang="en-US" sz="40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4000" b="0" i="0" u="none" strike="noStrike">
                <a:solidFill>
                  <a:srgbClr val="F55A00"/>
                </a:solidFill>
                <a:ea typeface="Gmarket Sans Bold"/>
              </a:rPr>
              <a:t>이수민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88200" y="5867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4460"/>
              </a:lnSpc>
            </a:pPr>
            <a:r>
              <a:rPr lang="ko-KR" sz="1800" b="1" i="0" u="none" strike="noStrike">
                <a:solidFill>
                  <a:srgbClr val="787878"/>
                </a:solidFill>
                <a:ea typeface="Gmarket Sans Light"/>
              </a:rPr>
              <a:t>회식과</a:t>
            </a:r>
            <a:r>
              <a:rPr lang="en-US" sz="1800" b="1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787878"/>
                </a:solidFill>
                <a:ea typeface="Gmarket Sans Light"/>
              </a:rPr>
              <a:t>맛집</a:t>
            </a:r>
            <a:r>
              <a:rPr lang="en-US" sz="1800" b="1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787878"/>
                </a:solidFill>
                <a:ea typeface="Gmarket Sans Light"/>
              </a:rPr>
              <a:t>탐방을</a:t>
            </a:r>
            <a:r>
              <a:rPr lang="en-US" sz="1800" b="1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787878"/>
                </a:solidFill>
                <a:ea typeface="Gmarket Sans Light"/>
              </a:rPr>
              <a:t>좋아하는</a:t>
            </a:r>
            <a:r>
              <a:rPr lang="en-US" sz="1800" b="1" i="0" u="none" strike="noStrike">
                <a:solidFill>
                  <a:srgbClr val="787878"/>
                </a:solidFill>
                <a:latin typeface="Gmarket Sans Light"/>
              </a:rPr>
              <a:t> MZ</a:t>
            </a:r>
            <a:r>
              <a:rPr lang="ko-KR" sz="1800" b="1" i="0" u="none" strike="noStrike">
                <a:solidFill>
                  <a:srgbClr val="787878"/>
                </a:solidFill>
                <a:ea typeface="Gmarket Sans Light"/>
              </a:rPr>
              <a:t>세대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0" y="4572000"/>
            <a:ext cx="1308100" cy="520700"/>
          </a:xfrm>
          <a:prstGeom prst="rect">
            <a:avLst/>
          </a:prstGeom>
          <a:effectLst>
            <a:outerShdw blurRad="5602" dist="35617" dir="2220000">
              <a:srgbClr val="787878">
                <a:alpha val="5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8509000" y="4724400"/>
            <a:ext cx="1333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300" b="0" i="0" u="none" strike="noStrike">
                <a:solidFill>
                  <a:srgbClr val="595959"/>
                </a:solidFill>
                <a:ea typeface="Gmarket Sans Bold"/>
              </a:rPr>
              <a:t>페르소나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900" y="6273800"/>
            <a:ext cx="2870200" cy="2870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0000">
            <a:off x="11480800" y="3746500"/>
            <a:ext cx="4953000" cy="3670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 rot="840000">
            <a:off x="12407900" y="5194300"/>
            <a:ext cx="35941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반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회식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, 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옆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테이블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친구가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뭐</a:t>
            </a:r>
            <a:r>
              <a:rPr lang="en-US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시켰는지</a:t>
            </a:r>
            <a:r>
              <a:rPr lang="en-US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몰라서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원치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않는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메뉴를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먹은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적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있어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80000">
            <a:off x="1879600" y="2794000"/>
            <a:ext cx="5143500" cy="313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76500" y="4076700"/>
            <a:ext cx="4013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HSGaeulsenggak"/>
              </a:rPr>
              <a:t>특별한</a:t>
            </a:r>
            <a:r>
              <a:rPr lang="en-US" sz="24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HSGaeulsenggak"/>
              </a:rPr>
              <a:t>기념일에</a:t>
            </a:r>
            <a:r>
              <a:rPr lang="en-US" sz="2400" b="1" i="0" u="none" strike="noStrike">
                <a:solidFill>
                  <a:srgbClr val="000000"/>
                </a:solidFill>
                <a:latin typeface="HSGaeulsenggak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HSGaeulsenggak"/>
              </a:rPr>
              <a:t>창가</a:t>
            </a:r>
            <a:r>
              <a:rPr lang="en-US" sz="24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자리를</a:t>
            </a:r>
            <a:r>
              <a:rPr lang="en-US" sz="2400" b="1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예약</a:t>
            </a:r>
            <a:r>
              <a:rPr lang="ko-KR" sz="2400" b="1" i="0" u="none" strike="noStrike">
                <a:solidFill>
                  <a:srgbClr val="000000"/>
                </a:solidFill>
                <a:ea typeface="HSGaeulsenggak"/>
              </a:rPr>
              <a:t>하고</a:t>
            </a:r>
            <a:r>
              <a:rPr lang="en-US" sz="24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HSGaeulsenggak"/>
              </a:rPr>
              <a:t>싶은데</a:t>
            </a:r>
            <a:r>
              <a:rPr lang="en-US" sz="2400" b="1" i="0" u="none" strike="noStrike">
                <a:solidFill>
                  <a:srgbClr val="000000"/>
                </a:solidFill>
                <a:latin typeface="HSGaeulsenggak"/>
              </a:rPr>
              <a:t>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1371600"/>
            <a:ext cx="15811500" cy="8407400"/>
          </a:xfrm>
          <a:prstGeom prst="rect">
            <a:avLst/>
          </a:prstGeom>
          <a:effectLst>
            <a:outerShdw blurRad="880733" dist="129402" dir="2220000">
              <a:srgbClr val="787878">
                <a:alpha val="5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63800" y="393700"/>
            <a:ext cx="251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0" i="0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698500"/>
            <a:ext cx="234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 spc="-100">
                <a:solidFill>
                  <a:srgbClr val="595959"/>
                </a:solidFill>
                <a:ea typeface="Gmarket Sans Medium"/>
              </a:rPr>
              <a:t>기획</a:t>
            </a:r>
            <a:r>
              <a:rPr lang="en-US" sz="2600" b="1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1" i="0" u="none" strike="noStrike" spc="-100">
                <a:solidFill>
                  <a:srgbClr val="595959"/>
                </a:solidFill>
                <a:ea typeface="Gmarket Sans Medium"/>
              </a:rPr>
              <a:t>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6600" y="2070100"/>
            <a:ext cx="117348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기획배경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53500" y="1028700"/>
            <a:ext cx="381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0" y="4813300"/>
            <a:ext cx="4445000" cy="4305300"/>
          </a:xfrm>
          <a:prstGeom prst="rect">
            <a:avLst/>
          </a:prstGeom>
          <a:effectLst>
            <a:outerShdw blurRad="184296" dist="66181" dir="2220000">
              <a:srgbClr val="787878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7569200" y="5257800"/>
            <a:ext cx="313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55A00"/>
                </a:solidFill>
                <a:latin typeface="Gmarket Sans Bold"/>
              </a:rPr>
              <a:t>40</a:t>
            </a:r>
            <a:r>
              <a:rPr lang="ko-KR" sz="4000" b="0" i="0" u="none" strike="noStrike">
                <a:solidFill>
                  <a:srgbClr val="F55A00"/>
                </a:solidFill>
                <a:ea typeface="Gmarket Sans Bold"/>
              </a:rPr>
              <a:t>대</a:t>
            </a:r>
            <a:r>
              <a:rPr lang="en-US" sz="40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4000" b="0" i="0" u="none" strike="noStrike">
                <a:solidFill>
                  <a:srgbClr val="F55A00"/>
                </a:solidFill>
                <a:ea typeface="Gmarket Sans Bold"/>
              </a:rPr>
              <a:t>이정현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62800" y="5905500"/>
            <a:ext cx="3962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4460"/>
              </a:lnSpc>
            </a:pPr>
            <a:r>
              <a:rPr lang="ko-KR" sz="1800" b="1" i="0" u="none" strike="noStrike">
                <a:solidFill>
                  <a:srgbClr val="787878"/>
                </a:solidFill>
                <a:ea typeface="Gmarket Sans Light"/>
              </a:rPr>
              <a:t>한밭대에서</a:t>
            </a:r>
            <a:r>
              <a:rPr lang="en-US" sz="1800" b="1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787878"/>
                </a:solidFill>
                <a:ea typeface="Gmarket Sans Light"/>
              </a:rPr>
              <a:t>식당을</a:t>
            </a:r>
            <a:r>
              <a:rPr lang="en-US" sz="1800" b="1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787878"/>
                </a:solidFill>
                <a:ea typeface="Gmarket Sans Light"/>
              </a:rPr>
              <a:t>운영하는</a:t>
            </a:r>
            <a:r>
              <a:rPr lang="en-US" sz="1800" b="1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787878"/>
                </a:solidFill>
                <a:ea typeface="Gmarket Sans Light"/>
              </a:rPr>
              <a:t>사장님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0" y="4572000"/>
            <a:ext cx="1308100" cy="520700"/>
          </a:xfrm>
          <a:prstGeom prst="rect">
            <a:avLst/>
          </a:prstGeom>
          <a:effectLst>
            <a:outerShdw blurRad="5602" dist="35617" dir="2220000">
              <a:srgbClr val="787878">
                <a:alpha val="5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8509000" y="4724400"/>
            <a:ext cx="1333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300" b="0" i="0" u="none" strike="noStrike">
                <a:solidFill>
                  <a:srgbClr val="595959"/>
                </a:solidFill>
                <a:ea typeface="Gmarket Sans Bold"/>
              </a:rPr>
              <a:t>페르소나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260000">
            <a:off x="2311400" y="3594100"/>
            <a:ext cx="4483100" cy="3327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 rot="-1320000">
            <a:off x="2908300" y="4724400"/>
            <a:ext cx="3251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900" b="1" i="0" u="none" strike="noStrike">
                <a:solidFill>
                  <a:srgbClr val="000000"/>
                </a:solidFill>
                <a:ea typeface="HSGaeulsenggak"/>
              </a:rPr>
              <a:t>피크타임에는</a:t>
            </a:r>
            <a:r>
              <a:rPr lang="en-US" sz="1900" b="1" i="0" u="none" strike="noStrike">
                <a:solidFill>
                  <a:srgbClr val="000000"/>
                </a:solidFill>
                <a:latin typeface="HSGaeulsenggak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19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예약</a:t>
            </a:r>
            <a:r>
              <a:rPr lang="en-US" sz="1900" b="1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, </a:t>
            </a:r>
            <a:r>
              <a:rPr lang="ko-KR" sz="19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주문</a:t>
            </a:r>
            <a:r>
              <a:rPr lang="en-US" sz="1900" b="1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, </a:t>
            </a:r>
            <a:r>
              <a:rPr lang="ko-KR" sz="19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결제를</a:t>
            </a:r>
            <a:r>
              <a:rPr lang="en-US" sz="1900" b="1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19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수동으로</a:t>
            </a:r>
            <a:r>
              <a:rPr lang="en-US" sz="1900" b="1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19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처리</a:t>
            </a:r>
            <a:r>
              <a:rPr lang="ko-KR" sz="1900" b="1" i="0" u="none" strike="noStrike">
                <a:solidFill>
                  <a:srgbClr val="000000"/>
                </a:solidFill>
                <a:ea typeface="HSGaeulsenggak"/>
              </a:rPr>
              <a:t>하기</a:t>
            </a:r>
            <a:r>
              <a:rPr lang="en-US" sz="19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1900" b="1" i="0" u="none" strike="noStrike">
                <a:solidFill>
                  <a:srgbClr val="000000"/>
                </a:solidFill>
                <a:ea typeface="HSGaeulsenggak"/>
              </a:rPr>
              <a:t>힘들어</a:t>
            </a:r>
            <a:r>
              <a:rPr lang="en-US" sz="1900" b="1" i="0" u="none" strike="noStrike">
                <a:solidFill>
                  <a:srgbClr val="000000"/>
                </a:solidFill>
                <a:latin typeface="HSGaeulsenggak"/>
              </a:rPr>
              <a:t>..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9700" y="6261100"/>
            <a:ext cx="2857500" cy="2857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60000">
            <a:off x="11518900" y="3873500"/>
            <a:ext cx="4787900" cy="3403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 rot="960000">
            <a:off x="12141200" y="5016500"/>
            <a:ext cx="35941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최저시급이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올라가며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인건비와</a:t>
            </a:r>
            <a:r>
              <a:rPr lang="en-US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 </a:t>
            </a:r>
            <a:r>
              <a:rPr lang="ko-KR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키오스크</a:t>
            </a:r>
            <a:r>
              <a:rPr lang="en-US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대여비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가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1" i="0" u="none" strike="noStrike">
                <a:solidFill>
                  <a:srgbClr val="000000"/>
                </a:solidFill>
                <a:ea typeface="HSGaeulsenggak"/>
              </a:rPr>
              <a:t>부담돼</a:t>
            </a:r>
            <a:r>
              <a:rPr lang="en-US" sz="2100" b="1" i="0" u="none" strike="noStrike">
                <a:solidFill>
                  <a:srgbClr val="000000"/>
                </a:solidFill>
                <a:latin typeface="HSGaeulsenggak"/>
              </a:rPr>
              <a:t>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371600"/>
            <a:ext cx="15811500" cy="8572500"/>
          </a:xfrm>
          <a:prstGeom prst="rect">
            <a:avLst/>
          </a:prstGeom>
          <a:effectLst>
            <a:outerShdw blurRad="916166" dist="131979" dir="2220000">
              <a:srgbClr val="787878">
                <a:alpha val="5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63800" y="393700"/>
            <a:ext cx="251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0" i="0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698500"/>
            <a:ext cx="234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 spc="-100">
                <a:solidFill>
                  <a:srgbClr val="595959"/>
                </a:solidFill>
                <a:ea typeface="Gmarket Sans Medium"/>
              </a:rPr>
              <a:t>기획</a:t>
            </a:r>
            <a:r>
              <a:rPr lang="en-US" sz="2600" b="1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1" i="0" u="none" strike="noStrike" spc="-100">
                <a:solidFill>
                  <a:srgbClr val="595959"/>
                </a:solidFill>
                <a:ea typeface="Gmarket Sans Medium"/>
              </a:rPr>
              <a:t>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6600" y="2070100"/>
            <a:ext cx="117348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기획배경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9000" y="8547100"/>
            <a:ext cx="12915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일행들과</a:t>
            </a:r>
            <a:r>
              <a:rPr lang="en-US" sz="3400" b="1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함께</a:t>
            </a:r>
            <a:r>
              <a:rPr lang="en-US" sz="3400" b="1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예약부터</a:t>
            </a:r>
            <a:r>
              <a:rPr lang="en-US" sz="3400" b="1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주문</a:t>
            </a:r>
            <a:r>
              <a:rPr lang="en-US" sz="3400" b="1" i="0" u="none" strike="noStrike" spc="-1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결제까지</a:t>
            </a:r>
            <a:r>
              <a:rPr lang="en-US" sz="3400" b="1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할</a:t>
            </a:r>
            <a:r>
              <a:rPr lang="en-US" sz="3400" b="1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3400" b="1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3400" b="1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서비스가</a:t>
            </a:r>
            <a:r>
              <a:rPr lang="en-US" sz="3400" b="1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1" i="0" u="none" strike="noStrike" spc="-100">
                <a:solidFill>
                  <a:srgbClr val="000000"/>
                </a:solidFill>
                <a:ea typeface="Gmarket Sans Medium"/>
              </a:rPr>
              <a:t>필요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48700" y="10287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12200" y="7061200"/>
            <a:ext cx="8636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300" y="8610600"/>
            <a:ext cx="482600" cy="482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3975100"/>
            <a:ext cx="1435100" cy="284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4013200" y="4292600"/>
            <a:ext cx="1701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4460"/>
              </a:lnSpc>
            </a:pPr>
            <a:r>
              <a:rPr lang="ko-KR" sz="5500" b="0" i="0" u="none" strike="noStrike">
                <a:solidFill>
                  <a:srgbClr val="787878"/>
                </a:solidFill>
                <a:ea typeface="Gmarket Sans Bold"/>
              </a:rPr>
              <a:t>손님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49700" y="5588000"/>
            <a:ext cx="54356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단체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메뉴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주문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시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,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상호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간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주문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현황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파악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어려움</a:t>
            </a:r>
          </a:p>
          <a:p>
            <a:pPr marL="342900" lvl="0" indent="-342900" algn="l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특별한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날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예약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방문을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했는데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불편한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자리에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앉음</a:t>
            </a:r>
          </a:p>
          <a:p>
            <a:pPr marL="342900" lvl="0" indent="-342900" algn="l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대화없이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밥만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먹고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오고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싶은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내향인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비율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증가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3949700"/>
            <a:ext cx="1435100" cy="2921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0896600" y="4254500"/>
            <a:ext cx="2362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4460"/>
              </a:lnSpc>
            </a:pPr>
            <a:r>
              <a:rPr lang="ko-KR" sz="5500" b="0" i="0" u="none" strike="noStrike">
                <a:solidFill>
                  <a:srgbClr val="787878"/>
                </a:solidFill>
                <a:ea typeface="Gmarket Sans Bold"/>
              </a:rPr>
              <a:t>사장님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20400" y="5562600"/>
            <a:ext cx="50800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키오스크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구입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및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대여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비용이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부담스러움</a:t>
            </a:r>
          </a:p>
          <a:p>
            <a:pPr marL="342900" lvl="0" indent="-342900" algn="l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높은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인건비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문제</a:t>
            </a:r>
          </a:p>
          <a:p>
            <a:pPr marL="342900" lvl="0" indent="-342900" algn="l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피크타임에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예약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,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주문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,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결제를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수동으로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처리하기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0" i="0" u="none" strike="noStrike">
                <a:solidFill>
                  <a:srgbClr val="787878"/>
                </a:solidFill>
                <a:ea typeface="Gmarket Sans Bold"/>
              </a:rPr>
              <a:t>바쁨</a:t>
            </a:r>
            <a:r>
              <a:rPr lang="en-US" sz="1500" b="0" i="0" u="none" strike="noStrike">
                <a:solidFill>
                  <a:srgbClr val="787878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0000">
            <a:off x="11226800" y="889000"/>
            <a:ext cx="3098800" cy="6172200"/>
          </a:xfrm>
          <a:prstGeom prst="rect">
            <a:avLst/>
          </a:prstGeom>
          <a:effectLst>
            <a:outerShdw blurRad="95313" dist="118984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0000">
            <a:off x="15163800" y="1041400"/>
            <a:ext cx="2946400" cy="6172200"/>
          </a:xfrm>
          <a:prstGeom prst="rect">
            <a:avLst/>
          </a:prstGeom>
          <a:effectLst>
            <a:outerShdw blurRad="86371" dist="113266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0000">
            <a:off x="12026900" y="6718300"/>
            <a:ext cx="2908300" cy="6172200"/>
          </a:xfrm>
          <a:prstGeom prst="rect">
            <a:avLst/>
          </a:prstGeom>
          <a:effectLst>
            <a:outerShdw blurRad="83886" dist="111624" dir="2700000">
              <a:srgbClr val="000000">
                <a:alpha val="5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63800" y="393700"/>
            <a:ext cx="251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0" i="0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698500"/>
            <a:ext cx="1803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 spc="-100">
                <a:solidFill>
                  <a:srgbClr val="595959"/>
                </a:solidFill>
                <a:ea typeface="Gmarket Sans Medium"/>
              </a:rPr>
              <a:t>서비스</a:t>
            </a:r>
            <a:r>
              <a:rPr lang="en-US" sz="2600" b="1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1" i="0" u="none" strike="noStrike" spc="-100">
                <a:solidFill>
                  <a:srgbClr val="595959"/>
                </a:solidFill>
                <a:ea typeface="Gmarket Sans Medium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100" y="3441700"/>
            <a:ext cx="8686800" cy="4927600"/>
          </a:xfrm>
          <a:prstGeom prst="rect">
            <a:avLst/>
          </a:prstGeom>
          <a:effectLst>
            <a:outerShdw blurRad="374037" dist="36068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1400" b="0" i="0" u="none" strike="noStrike">
                <a:solidFill>
                  <a:srgbClr val="FD6F22"/>
                </a:solidFill>
                <a:ea typeface="Gmarket Sans Bold"/>
              </a:rPr>
              <a:t>머</a:t>
            </a:r>
            <a:r>
              <a:rPr lang="en-US" sz="11400" b="0" i="0" u="none" strike="noStrike">
                <a:solidFill>
                  <a:srgbClr val="FD6F22"/>
                </a:solidFill>
                <a:latin typeface="Gmarket Sans Bold"/>
              </a:rPr>
              <a:t> </a:t>
            </a:r>
            <a:r>
              <a:rPr lang="ko-KR" sz="11400" b="0" i="0" u="none" strike="noStrike">
                <a:solidFill>
                  <a:srgbClr val="FD6F22"/>
                </a:solidFill>
                <a:ea typeface="Gmarket Sans Bold"/>
              </a:rPr>
              <a:t>물래</a:t>
            </a:r>
            <a:r>
              <a:rPr lang="en-US" sz="11400" b="0" i="0" u="none" strike="noStrike">
                <a:solidFill>
                  <a:srgbClr val="FD6F22"/>
                </a:solidFill>
                <a:latin typeface="Gmarket Sans Bold"/>
              </a:rPr>
              <a:t>?</a:t>
            </a:r>
          </a:p>
          <a:p>
            <a:pPr lvl="0" algn="l">
              <a:lnSpc>
                <a:spcPct val="116199"/>
              </a:lnSpc>
            </a:pPr>
            <a:r>
              <a:rPr lang="en-US" sz="8200" b="0" i="0" u="none" strike="noStrike">
                <a:solidFill>
                  <a:srgbClr val="FFFFFF"/>
                </a:solidFill>
                <a:latin typeface="Gmarket Sans Bold"/>
              </a:rPr>
              <a:t>Wanna Eat</a:t>
            </a:r>
          </a:p>
          <a:p>
            <a:pPr lvl="0" algn="l">
              <a:lnSpc>
                <a:spcPct val="116199"/>
              </a:lnSpc>
            </a:pPr>
            <a:r>
              <a:rPr lang="en-US" sz="8200" b="0" i="0" u="none" strike="noStrike">
                <a:solidFill>
                  <a:srgbClr val="FFFFFF"/>
                </a:solidFill>
                <a:latin typeface="Gmarket Sans Bold"/>
              </a:rPr>
              <a:t>+ Stay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300" y="2908300"/>
            <a:ext cx="9461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787878"/>
                </a:solidFill>
                <a:ea typeface="Gmarket Sans Medium"/>
              </a:rPr>
              <a:t>좌석</a:t>
            </a:r>
            <a:r>
              <a:rPr lang="en-US" sz="28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787878"/>
                </a:solidFill>
                <a:ea typeface="Gmarket Sans Medium"/>
              </a:rPr>
              <a:t>선택부터</a:t>
            </a:r>
            <a:r>
              <a:rPr lang="en-US" sz="28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787878"/>
                </a:solidFill>
                <a:ea typeface="Gmarket Sans Medium"/>
              </a:rPr>
              <a:t>공동</a:t>
            </a:r>
            <a:r>
              <a:rPr lang="en-US" sz="28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787878"/>
                </a:solidFill>
                <a:ea typeface="Gmarket Sans Medium"/>
              </a:rPr>
              <a:t>주문</a:t>
            </a:r>
            <a:r>
              <a:rPr lang="en-US" sz="28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787878"/>
                </a:solidFill>
                <a:ea typeface="Gmarket Sans Medium"/>
              </a:rPr>
              <a:t>및</a:t>
            </a:r>
            <a:r>
              <a:rPr lang="en-US" sz="28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787878"/>
                </a:solidFill>
                <a:ea typeface="Gmarket Sans Medium"/>
              </a:rPr>
              <a:t>결제까지</a:t>
            </a:r>
            <a:r>
              <a:rPr lang="en-US" sz="28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787878"/>
                </a:solidFill>
                <a:ea typeface="Gmarket Sans Medium"/>
              </a:rPr>
              <a:t>예약</a:t>
            </a:r>
            <a:r>
              <a:rPr lang="en-US" sz="28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787878"/>
                </a:solidFill>
                <a:ea typeface="Gmarket Sans Medium"/>
              </a:rPr>
              <a:t>자동화</a:t>
            </a:r>
            <a:r>
              <a:rPr lang="en-US" sz="28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787878"/>
                </a:solidFill>
                <a:ea typeface="Gmarket Sans Medium"/>
              </a:rPr>
              <a:t>서비스</a:t>
            </a:r>
            <a:r>
              <a:rPr lang="en-US" sz="2800" b="0" i="0" u="none" strike="noStrike">
                <a:solidFill>
                  <a:srgbClr val="787878"/>
                </a:solidFill>
                <a:latin typeface="Gmarket Sans Medium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371600"/>
            <a:ext cx="15811500" cy="8572500"/>
          </a:xfrm>
          <a:prstGeom prst="rect">
            <a:avLst/>
          </a:prstGeom>
          <a:effectLst>
            <a:outerShdw blurRad="916166" dist="131979" dir="2220000">
              <a:srgbClr val="787878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4191000"/>
            <a:ext cx="4686300" cy="511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63800" y="393700"/>
            <a:ext cx="251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0" i="0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698500"/>
            <a:ext cx="5397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유사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서비스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분석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-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네이버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테이블주문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48700" y="10287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13300" y="2298700"/>
            <a:ext cx="88773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네이버</a:t>
            </a: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테이블주문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7518400" y="4191000"/>
            <a:ext cx="9486900" cy="3568700"/>
          </a:xfrm>
          <a:prstGeom prst="rect">
            <a:avLst/>
          </a:prstGeom>
          <a:effectLst>
            <a:outerShdw blurRad="158979" dist="54978" dir="2220000">
              <a:srgbClr val="787878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8216900" y="5626100"/>
            <a:ext cx="3022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QR</a:t>
            </a: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코드</a:t>
            </a: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주문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42300" y="6604000"/>
            <a:ext cx="3390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점원을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기다리지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않고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바로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주문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가능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16900" y="51562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BCBCBC"/>
                </a:solidFill>
                <a:ea typeface="Gmarket Sans Bold"/>
              </a:rPr>
              <a:t>기능</a:t>
            </a:r>
            <a:r>
              <a:rPr lang="en-US" sz="2400" b="0" i="0" u="none" strike="noStrike">
                <a:solidFill>
                  <a:srgbClr val="BCBCBC"/>
                </a:solidFill>
                <a:latin typeface="Gmarket Sans Bold"/>
              </a:rPr>
              <a:t> 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2636500" y="8216900"/>
            <a:ext cx="4368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FF7062"/>
                </a:solidFill>
                <a:ea typeface="Gmarket Sans Medium"/>
              </a:rPr>
              <a:t>실시간</a:t>
            </a:r>
            <a:r>
              <a:rPr lang="en-US" sz="3100" b="0" i="0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FF7062"/>
                </a:solidFill>
                <a:ea typeface="Gmarket Sans Medium"/>
              </a:rPr>
              <a:t>메뉴</a:t>
            </a:r>
            <a:r>
              <a:rPr lang="en-US" sz="3100" b="0" i="0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FF7062"/>
                </a:solidFill>
                <a:ea typeface="Gmarket Sans Medium"/>
              </a:rPr>
              <a:t>공유</a:t>
            </a:r>
            <a:r>
              <a:rPr lang="en-US" sz="3100" b="0" i="0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FF7062"/>
                </a:solidFill>
                <a:ea typeface="Gmarket Sans Medium"/>
              </a:rPr>
              <a:t>미지원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0" y="8318500"/>
            <a:ext cx="431800" cy="368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65000" y="5626100"/>
            <a:ext cx="5130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주문부터</a:t>
            </a: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결제까지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65000" y="6616700"/>
            <a:ext cx="2590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간편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결제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이용한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주문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03100" y="51308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BCBCBC"/>
                </a:solidFill>
                <a:ea typeface="Gmarket Sans Bold"/>
              </a:rPr>
              <a:t>기능</a:t>
            </a:r>
            <a:r>
              <a:rPr lang="en-US" sz="2400" b="0" i="0" u="none" strike="noStrike">
                <a:solidFill>
                  <a:srgbClr val="BCBCBC"/>
                </a:solidFill>
                <a:latin typeface="Gmarket Sans Bold"/>
              </a:rPr>
              <a:t>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371600"/>
            <a:ext cx="15811500" cy="8572500"/>
          </a:xfrm>
          <a:prstGeom prst="rect">
            <a:avLst/>
          </a:prstGeom>
          <a:effectLst>
            <a:outerShdw blurRad="916166" dist="131979" dir="2220000">
              <a:srgbClr val="787878">
                <a:alpha val="5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63800" y="393700"/>
            <a:ext cx="251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0" i="0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698500"/>
            <a:ext cx="5486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유사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서비스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분석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-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캐치테이블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48700" y="10287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11700" y="2298700"/>
            <a:ext cx="88773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캐치테이블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7518400" y="4191000"/>
            <a:ext cx="9486900" cy="3568700"/>
          </a:xfrm>
          <a:prstGeom prst="rect">
            <a:avLst/>
          </a:prstGeom>
          <a:effectLst>
            <a:outerShdw blurRad="158979" dist="54978" dir="2220000">
              <a:srgbClr val="787878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4191000"/>
            <a:ext cx="4699000" cy="4699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16900" y="5638800"/>
            <a:ext cx="539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24</a:t>
            </a: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시간</a:t>
            </a: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 </a:t>
            </a:r>
          </a:p>
          <a:p>
            <a:pPr lvl="0" algn="l">
              <a:lnSpc>
                <a:spcPct val="107899"/>
              </a:lnSpc>
            </a:pP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간편한</a:t>
            </a: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42300" y="6921500"/>
            <a:ext cx="3390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온라인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웨이팅으로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바로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입장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16900" y="51562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BCBCBC"/>
                </a:solidFill>
                <a:ea typeface="Gmarket Sans Bold"/>
              </a:rPr>
              <a:t>기능</a:t>
            </a:r>
            <a:r>
              <a:rPr lang="en-US" sz="2400" b="0" i="0" u="none" strike="noStrike">
                <a:solidFill>
                  <a:srgbClr val="BCBCBC"/>
                </a:solidFill>
                <a:latin typeface="Gmarket Sans Bold"/>
              </a:rPr>
              <a:t> 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2636500" y="8216900"/>
            <a:ext cx="4368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FF7062"/>
                </a:solidFill>
                <a:ea typeface="Gmarket Sans Medium"/>
              </a:rPr>
              <a:t>원하는</a:t>
            </a:r>
            <a:r>
              <a:rPr lang="en-US" sz="3100" b="0" i="0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FF7062"/>
                </a:solidFill>
                <a:ea typeface="Gmarket Sans Medium"/>
              </a:rPr>
              <a:t>좌석</a:t>
            </a:r>
            <a:r>
              <a:rPr lang="en-US" sz="3100" b="0" i="0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FF7062"/>
                </a:solidFill>
                <a:ea typeface="Gmarket Sans Medium"/>
              </a:rPr>
              <a:t>지정</a:t>
            </a:r>
            <a:r>
              <a:rPr lang="en-US" sz="3100" b="0" i="0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FF7062"/>
                </a:solidFill>
                <a:ea typeface="Gmarket Sans Medium"/>
              </a:rPr>
              <a:t>불가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0" y="8318500"/>
            <a:ext cx="431800" cy="368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65000" y="5626100"/>
            <a:ext cx="51308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필터링을</a:t>
            </a: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통한</a:t>
            </a: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 </a:t>
            </a:r>
          </a:p>
          <a:p>
            <a:pPr lvl="0" algn="l">
              <a:lnSpc>
                <a:spcPct val="107899"/>
              </a:lnSpc>
            </a:pP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예약</a:t>
            </a: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가능</a:t>
            </a: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매장</a:t>
            </a:r>
            <a:r>
              <a:rPr lang="en-US" sz="3900" b="0" i="0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0" i="0" u="none" strike="noStrike">
                <a:solidFill>
                  <a:srgbClr val="595959"/>
                </a:solidFill>
                <a:ea typeface="Gmarket Sans Bold"/>
              </a:rPr>
              <a:t>조회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65000" y="6959600"/>
            <a:ext cx="2590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원하는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조건에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맞는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매장</a:t>
            </a:r>
            <a:r>
              <a:rPr lang="en-US" sz="1600" b="0" i="0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787878"/>
                </a:solidFill>
                <a:ea typeface="Gmarket Sans Light"/>
              </a:rPr>
              <a:t>조회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03100" y="51308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BCBCBC"/>
                </a:solidFill>
                <a:ea typeface="Gmarket Sans Bold"/>
              </a:rPr>
              <a:t>기능</a:t>
            </a:r>
            <a:r>
              <a:rPr lang="en-US" sz="2400" b="0" i="0" u="none" strike="noStrike">
                <a:solidFill>
                  <a:srgbClr val="BCBCBC"/>
                </a:solidFill>
                <a:latin typeface="Gmarket Sans Bold"/>
              </a:rPr>
              <a:t>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371600"/>
            <a:ext cx="15811500" cy="8572500"/>
          </a:xfrm>
          <a:prstGeom prst="rect">
            <a:avLst/>
          </a:prstGeom>
          <a:effectLst>
            <a:outerShdw blurRad="916166" dist="131979" dir="2220000">
              <a:srgbClr val="787878">
                <a:alpha val="5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749300" y="393700"/>
            <a:ext cx="4292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0" i="0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0" i="0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63800" y="393700"/>
            <a:ext cx="2514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0" i="0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0" i="0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0" i="0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698500"/>
            <a:ext cx="1422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핵심</a:t>
            </a:r>
            <a:r>
              <a:rPr lang="en-US" sz="26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00">
                <a:solidFill>
                  <a:srgbClr val="595959"/>
                </a:solidFill>
                <a:ea typeface="Gmarket Sans Medium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48700" y="1028700"/>
            <a:ext cx="990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FFFFFF"/>
                </a:solidFill>
                <a:latin typeface="Gmarket Sans Medium"/>
              </a:rPr>
              <a:t>07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600" y="3822700"/>
            <a:ext cx="7696200" cy="2933700"/>
          </a:xfrm>
          <a:prstGeom prst="rect">
            <a:avLst/>
          </a:prstGeom>
          <a:effectLst>
            <a:outerShdw blurRad="53678" dist="112946" dir="1920000">
              <a:srgbClr val="000000">
                <a:alpha val="3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6985000"/>
            <a:ext cx="7696200" cy="2527300"/>
          </a:xfrm>
          <a:prstGeom prst="rect">
            <a:avLst/>
          </a:prstGeom>
          <a:effectLst>
            <a:outerShdw blurRad="39631" dist="97049" dir="1920000">
              <a:srgbClr val="000000">
                <a:alpha val="3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200" y="6985000"/>
            <a:ext cx="927100" cy="238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0200" y="3975100"/>
            <a:ext cx="952500" cy="238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0" y="2717800"/>
            <a:ext cx="2946400" cy="617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47800" y="3175000"/>
            <a:ext cx="2908300" cy="608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927600" y="7416800"/>
            <a:ext cx="7581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효율적인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예약</a:t>
            </a:r>
            <a:r>
              <a:rPr lang="en-US" sz="2300" b="1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관리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매장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알림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매장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현황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파악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매장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통계</a:t>
            </a:r>
            <a:r>
              <a:rPr lang="en-US" sz="2300" b="1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분석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향후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사업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전략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수립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02200" y="4165600"/>
            <a:ext cx="74676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링크를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예약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내역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공유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구성원간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실시간</a:t>
            </a:r>
            <a:r>
              <a:rPr lang="en-US" sz="2300" b="1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메뉴</a:t>
            </a:r>
            <a:r>
              <a:rPr lang="en-US" sz="2300" b="1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선정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소통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무인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예약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간편</a:t>
            </a:r>
            <a:r>
              <a:rPr lang="en-US" sz="2300" b="1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결제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시스템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실제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현장</a:t>
            </a:r>
            <a:r>
              <a:rPr lang="en-US" sz="2300" b="1" i="0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1" i="0" u="none" strike="noStrike">
                <a:solidFill>
                  <a:srgbClr val="F55A00"/>
                </a:solidFill>
                <a:ea typeface="Gmarket Sans Medium"/>
              </a:rPr>
              <a:t>기반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매장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구조</a:t>
            </a:r>
            <a:r>
              <a:rPr lang="en-US" sz="2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Gmarket Sans Medium"/>
              </a:rPr>
              <a:t>파악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24100" y="2070100"/>
            <a:ext cx="117348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'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머</a:t>
            </a: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물래</a:t>
            </a: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'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의</a:t>
            </a: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핵심</a:t>
            </a:r>
            <a:r>
              <a:rPr lang="en-US" sz="8400" b="0" i="0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0" i="0" u="none" strike="noStrike">
                <a:solidFill>
                  <a:srgbClr val="F55A00"/>
                </a:solidFill>
                <a:ea typeface="Gmarket Sans Bold"/>
              </a:rPr>
              <a:t>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00000" y="2286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BCBCBC"/>
                </a:solidFill>
                <a:ea typeface="Gmarket Sans Bold"/>
              </a:rPr>
              <a:t>사장님</a:t>
            </a:r>
            <a:r>
              <a:rPr lang="en-US" sz="2400" b="0" i="0" u="none" strike="noStrike">
                <a:solidFill>
                  <a:srgbClr val="BCBCBC"/>
                </a:solidFill>
                <a:latin typeface="Gmarket Sans Bold"/>
              </a:rPr>
              <a:t> </a:t>
            </a:r>
            <a:r>
              <a:rPr lang="ko-KR" sz="2400" b="0" i="0" u="none" strike="noStrike">
                <a:solidFill>
                  <a:srgbClr val="BCBCBC"/>
                </a:solidFill>
                <a:ea typeface="Gmarket Sans Bold"/>
              </a:rPr>
              <a:t>모드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09900" y="2755900"/>
            <a:ext cx="1562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BCBCBC"/>
                </a:solidFill>
                <a:ea typeface="Gmarket Sans Bold"/>
              </a:rPr>
              <a:t>손님</a:t>
            </a:r>
            <a:r>
              <a:rPr lang="en-US" sz="2400" b="0" i="0" u="none" strike="noStrike">
                <a:solidFill>
                  <a:srgbClr val="BCBCBC"/>
                </a:solidFill>
                <a:latin typeface="Gmarket Sans Bold"/>
              </a:rPr>
              <a:t> </a:t>
            </a:r>
            <a:r>
              <a:rPr lang="ko-KR" sz="2400" b="0" i="0" u="none" strike="noStrike">
                <a:solidFill>
                  <a:srgbClr val="BCBCBC"/>
                </a:solidFill>
                <a:ea typeface="Gmarket Sans Bold"/>
              </a:rPr>
              <a:t>모드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1064</Words>
  <Application>Microsoft Office PowerPoint</Application>
  <PresentationFormat>사용자 지정</PresentationFormat>
  <Paragraphs>194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NanumSquare ExtraBold</vt:lpstr>
      <vt:lpstr>맑은 고딕</vt:lpstr>
      <vt:lpstr>Gmarket Sans Medium</vt:lpstr>
      <vt:lpstr>Gmarket Sans Light</vt:lpstr>
      <vt:lpstr>Arial</vt:lpstr>
      <vt:lpstr>Gmarket Sans Bold</vt:lpstr>
      <vt:lpstr>HSGaeulsenggak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2</cp:revision>
  <dcterms:created xsi:type="dcterms:W3CDTF">2006-08-16T00:00:00Z</dcterms:created>
  <dcterms:modified xsi:type="dcterms:W3CDTF">2024-09-12T15:51:53Z</dcterms:modified>
</cp:coreProperties>
</file>